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7"/>
  </p:notesMasterIdLst>
  <p:handoutMasterIdLst>
    <p:handoutMasterId r:id="rId58"/>
  </p:handoutMasterIdLst>
  <p:sldIdLst>
    <p:sldId id="283" r:id="rId5"/>
    <p:sldId id="285" r:id="rId6"/>
    <p:sldId id="294" r:id="rId7"/>
    <p:sldId id="373" r:id="rId8"/>
    <p:sldId id="293" r:id="rId9"/>
    <p:sldId id="305" r:id="rId10"/>
    <p:sldId id="308" r:id="rId11"/>
    <p:sldId id="311" r:id="rId12"/>
    <p:sldId id="326" r:id="rId13"/>
    <p:sldId id="327" r:id="rId14"/>
    <p:sldId id="389" r:id="rId15"/>
    <p:sldId id="331" r:id="rId16"/>
    <p:sldId id="382" r:id="rId17"/>
    <p:sldId id="383" r:id="rId18"/>
    <p:sldId id="390" r:id="rId19"/>
    <p:sldId id="384" r:id="rId20"/>
    <p:sldId id="328" r:id="rId21"/>
    <p:sldId id="329" r:id="rId22"/>
    <p:sldId id="330" r:id="rId23"/>
    <p:sldId id="337" r:id="rId24"/>
    <p:sldId id="338" r:id="rId25"/>
    <p:sldId id="392" r:id="rId26"/>
    <p:sldId id="391" r:id="rId27"/>
    <p:sldId id="393" r:id="rId28"/>
    <p:sldId id="332" r:id="rId29"/>
    <p:sldId id="333" r:id="rId30"/>
    <p:sldId id="334" r:id="rId31"/>
    <p:sldId id="336" r:id="rId32"/>
    <p:sldId id="381" r:id="rId33"/>
    <p:sldId id="394" r:id="rId34"/>
    <p:sldId id="339" r:id="rId35"/>
    <p:sldId id="375" r:id="rId36"/>
    <p:sldId id="376" r:id="rId37"/>
    <p:sldId id="377" r:id="rId38"/>
    <p:sldId id="378" r:id="rId39"/>
    <p:sldId id="380" r:id="rId40"/>
    <p:sldId id="379" r:id="rId41"/>
    <p:sldId id="341" r:id="rId42"/>
    <p:sldId id="346" r:id="rId43"/>
    <p:sldId id="347" r:id="rId44"/>
    <p:sldId id="348" r:id="rId45"/>
    <p:sldId id="349" r:id="rId46"/>
    <p:sldId id="352" r:id="rId47"/>
    <p:sldId id="353" r:id="rId48"/>
    <p:sldId id="356" r:id="rId49"/>
    <p:sldId id="357" r:id="rId50"/>
    <p:sldId id="385" r:id="rId51"/>
    <p:sldId id="386" r:id="rId52"/>
    <p:sldId id="387" r:id="rId53"/>
    <p:sldId id="388" r:id="rId54"/>
    <p:sldId id="361" r:id="rId55"/>
    <p:sldId id="291" r:id="rId5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003300"/>
    <a:srgbClr val="17375E"/>
    <a:srgbClr val="C00000"/>
    <a:srgbClr val="4F6228"/>
    <a:srgbClr val="604A7B"/>
    <a:srgbClr val="000066"/>
    <a:srgbClr val="FF0000"/>
    <a:srgbClr val="000000"/>
    <a:srgbClr val="1C1C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48" autoAdjust="0"/>
    <p:restoredTop sz="94660"/>
  </p:normalViewPr>
  <p:slideViewPr>
    <p:cSldViewPr>
      <p:cViewPr>
        <p:scale>
          <a:sx n="70" d="100"/>
          <a:sy n="70" d="100"/>
        </p:scale>
        <p:origin x="-8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6372D-E5B0-4DAF-93D3-55DBEAC856A9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DB57C-9656-4045-B9C5-977C82138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FF44-E07D-C449-A911-94F140B6B701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B6628-9170-604C-845B-0F483202F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B6628-9170-604C-845B-0F483202F05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152400" y="381000"/>
            <a:ext cx="8229600" cy="5334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57400" y="4688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6" name="Oval 1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60960" y="-73152"/>
            <a:ext cx="9290304" cy="7046976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H="1">
            <a:off x="-170688" y="228600"/>
            <a:ext cx="8247888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330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411393" y="347246"/>
            <a:ext cx="55896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3" name="Oval 12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 userDrawn="1"/>
        </p:nvSpPr>
        <p:spPr>
          <a:xfrm>
            <a:off x="1755648" y="606552"/>
            <a:ext cx="609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HEV, PHEV, EV Systems and SafetyFeatures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3-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3-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152400" y="228600"/>
            <a:ext cx="82296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411393" y="347246"/>
            <a:ext cx="55896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 userDrawn="1"/>
        </p:nvSpPr>
        <p:spPr>
          <a:xfrm>
            <a:off x="1755648" y="606552"/>
            <a:ext cx="609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Vehicle Systems and SafetyFeatures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609600"/>
            <a:ext cx="9956800" cy="74676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97536" y="-85344"/>
            <a:ext cx="9412224" cy="70104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flipH="1">
            <a:off x="-97536" y="228600"/>
            <a:ext cx="8174736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411393" y="347246"/>
            <a:ext cx="55896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 userDrawn="1"/>
        </p:nvSpPr>
        <p:spPr>
          <a:xfrm>
            <a:off x="1755648" y="606552"/>
            <a:ext cx="609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HEV, PHEV, EV Systems and SafetyFeatures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411393" y="347246"/>
            <a:ext cx="55896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3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 userDrawn="1"/>
        </p:nvSpPr>
        <p:spPr>
          <a:xfrm>
            <a:off x="1755648" y="606552"/>
            <a:ext cx="609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HEV, PHEV, EV Systems and SafetyFeatures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5" r:id="rId3"/>
    <p:sldLayoutId id="2147483669" r:id="rId4"/>
    <p:sldLayoutId id="2147483666" r:id="rId5"/>
    <p:sldLayoutId id="2147483667" r:id="rId6"/>
    <p:sldLayoutId id="2147483668" r:id="rId7"/>
    <p:sldLayoutId id="2147483662" r:id="rId8"/>
    <p:sldLayoutId id="2147483663" r:id="rId9"/>
    <p:sldLayoutId id="2147483664" r:id="rId10"/>
    <p:sldLayoutId id="2147483649" r:id="rId11"/>
    <p:sldLayoutId id="2147483650" r:id="rId12"/>
  </p:sldLayoutIdLst>
  <p:transition>
    <p:fade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companyweb/p/evsefs/DraftPictures/ESCAPE_2010/ENGINE_AND_BATTERY/PEC_2048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NFPA%20EV\CD_Root\AutoPlay\Docs\EV\Module%20III%20-%20%20Vehicle%20Systems\III.b.%2012v%20and%20HV%20Battery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NFPA%20EV\CD_Root\AutoPlay\Docs\EV\Module%20III%20-%20%20Vehicle%20Systems\III.c.%20HV%20Battery%20Construction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SILVERADO_2010/INTERIOR/BACKSEAT_FOLDED/PEC_2277.JPG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companyweb/p/evsefs/DraftPictures/PRIUS_2010/HV_DISCONNECT.AND_12_VOLT/PEC_1917.JPG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companyweb/p/evsefs/DraftPictures/PRIUS_2010/INVERTER_CONVERTER/PEC_1767.JPG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PRIUS_2010/INVERTER_CONVERTER/PEC_1768.JP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NFPA%20EV\CD_Root\AutoPlay\Docs\EV\Module%20III%20-%20%20Vehicle%20Systems\III.d.%20HV%20Battery%20Relay.wm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companyweb/p/evsefs/DraftPictures/Photos%203%20(1-13-2011)/Prius4.jpg" TargetMode="Externa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NFPA%20EV\CD_Root\AutoPlay\Docs\EV\Module%20III%20-%20%20Vehicle%20Systems\III.e.%20Charging%20Stations.wm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NFPA%20EV\CD_Root\AutoPlay\Docs\EV\Module%20III%20-%20%20Vehicle%20Systems\III.a.%20Vehicle%20Types.wmv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ESCAPE_2010/HIGH_VOLTAGE_DISCONNECT/PEC_2054.JPG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PRIUS_2010/INVERTER_CONVERTER/PEC_1768.JPG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companyweb/p/evsefs/DraftPictures/PRIUS_2010/HV_DISCONNECT.AND_12_VOLT/PEC_1917.JPG" TargetMode="Externa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66800" y="1752600"/>
            <a:ext cx="7010400" cy="4114800"/>
          </a:xfrm>
          <a:prstGeom prst="rect">
            <a:avLst/>
          </a:prstGeom>
          <a:solidFill>
            <a:srgbClr val="FF0000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447800" y="1828800"/>
            <a:ext cx="6248400" cy="1446550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Module III</a:t>
            </a:r>
            <a:r>
              <a:rPr lang="en-US" sz="3200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 Black" pitchFamily="34" charset="0"/>
              </a:rPr>
              <a:t>Vehicle Systems and Safety Features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5" name="Picture 24" descr="bmw_setup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62200" y="2819400"/>
            <a:ext cx="4462037" cy="3403600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1219200" y="381000"/>
            <a:ext cx="6705600" cy="6019800"/>
          </a:xfrm>
          <a:prstGeom prst="rect">
            <a:avLst/>
          </a:prstGeom>
          <a:solidFill>
            <a:srgbClr val="17375E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133600" y="609600"/>
            <a:ext cx="5539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Standard Components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8918" name="Picture 6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19600" y="1219200"/>
            <a:ext cx="4016188" cy="26670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2000" y="1219200"/>
            <a:ext cx="2743200" cy="289560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524000" y="4419600"/>
            <a:ext cx="6248400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12 VDC battery can be located in various locations around vehicle.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24000" y="5029200"/>
            <a:ext cx="6324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</a:rPr>
              <a:t>Common Locations:</a:t>
            </a:r>
          </a:p>
          <a:p>
            <a:r>
              <a:rPr lang="en-US" sz="2000" b="1" i="1" dirty="0" smtClean="0">
                <a:solidFill>
                  <a:srgbClr val="FFFF00"/>
                </a:solidFill>
              </a:rPr>
              <a:t>·  Trunk / Cargo compartment</a:t>
            </a:r>
          </a:p>
          <a:p>
            <a:r>
              <a:rPr lang="en-US" sz="2000" b="1" i="1" dirty="0" smtClean="0">
                <a:solidFill>
                  <a:srgbClr val="FFFF00"/>
                </a:solidFill>
              </a:rPr>
              <a:t>·  Under hood</a:t>
            </a:r>
            <a:endParaRPr lang="en-US" sz="2000" b="1" i="1" dirty="0">
              <a:solidFill>
                <a:srgbClr val="FFFF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19600" y="3657600"/>
            <a:ext cx="4038600" cy="533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62000" y="3657600"/>
            <a:ext cx="2819400" cy="609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62000" y="3720986"/>
            <a:ext cx="2819400" cy="62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400" b="1" dirty="0" smtClean="0"/>
              <a:t>Internal Combustion </a:t>
            </a:r>
          </a:p>
          <a:p>
            <a:pPr algn="ctr">
              <a:lnSpc>
                <a:spcPts val="2000"/>
              </a:lnSpc>
            </a:pPr>
            <a:r>
              <a:rPr lang="en-US" sz="2400" b="1" dirty="0" smtClean="0"/>
              <a:t>Engine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0" y="3733800"/>
            <a:ext cx="2819400" cy="38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400" b="1" dirty="0" smtClean="0"/>
              <a:t>12 Volt DC Battery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953000" y="5004137"/>
            <a:ext cx="3810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</a:rPr>
              <a:t>Less Common Locations:</a:t>
            </a:r>
          </a:p>
          <a:p>
            <a:r>
              <a:rPr lang="en-US" sz="2000" b="1" i="1" dirty="0" smtClean="0">
                <a:solidFill>
                  <a:srgbClr val="FFFF00"/>
                </a:solidFill>
              </a:rPr>
              <a:t>·  Front wheel well</a:t>
            </a:r>
          </a:p>
          <a:p>
            <a:r>
              <a:rPr lang="en-US" sz="2000" b="1" i="1" dirty="0" smtClean="0">
                <a:solidFill>
                  <a:srgbClr val="FFFF00"/>
                </a:solidFill>
              </a:rPr>
              <a:t>·  Under 2</a:t>
            </a:r>
            <a:r>
              <a:rPr lang="en-US" sz="2000" b="1" i="1" baseline="30000" dirty="0" smtClean="0">
                <a:solidFill>
                  <a:srgbClr val="FFFF00"/>
                </a:solidFill>
              </a:rPr>
              <a:t>nd</a:t>
            </a:r>
            <a:r>
              <a:rPr lang="en-US" sz="2000" b="1" i="1" dirty="0" smtClean="0">
                <a:solidFill>
                  <a:srgbClr val="FFFF00"/>
                </a:solidFill>
              </a:rPr>
              <a:t> Row seats</a:t>
            </a:r>
            <a:endParaRPr lang="en-US" sz="20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28956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3500735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12 VDC and High Voltage Batteries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III.b. 12v and HV Battery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3951"/>
          <a:stretch>
            <a:fillRect/>
          </a:stretch>
        </p:blipFill>
        <p:spPr>
          <a:xfrm>
            <a:off x="2733431" y="4648200"/>
            <a:ext cx="3296138" cy="1852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95400" y="609600"/>
            <a:ext cx="7086600" cy="56388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590800" y="6858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sz="28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33600" y="1295400"/>
            <a:ext cx="6144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Battery Types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118407" y="1752600"/>
            <a:ext cx="3135766" cy="4114800"/>
            <a:chOff x="5486399" y="2055159"/>
            <a:chExt cx="2955551" cy="3812241"/>
          </a:xfrm>
        </p:grpSpPr>
        <p:sp>
          <p:nvSpPr>
            <p:cNvPr id="41" name="Rectangle 40"/>
            <p:cNvSpPr/>
            <p:nvPr/>
          </p:nvSpPr>
          <p:spPr>
            <a:xfrm>
              <a:off x="5495159" y="4419600"/>
              <a:ext cx="2932387" cy="1447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72202" y="4572000"/>
              <a:ext cx="1600201" cy="644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en-US" sz="2400" b="1" dirty="0" smtClean="0">
                  <a:solidFill>
                    <a:srgbClr val="FFFF00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  <a:cs typeface="Arial" pitchFamily="34" charset="0"/>
                </a:rPr>
                <a:t>Lithium Ion</a:t>
              </a:r>
              <a:endParaRPr lang="en-US" sz="2400" b="1" dirty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293947" y="5105400"/>
              <a:ext cx="198120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" pitchFamily="34" charset="0"/>
                  <a:cs typeface="Arial" pitchFamily="34" charset="0"/>
                </a:rPr>
                <a:t>Various Materials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4818" name="Picture 2" descr="http://www.evworld.com/press/gm_volt_battpack_ghost2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486399" y="2055159"/>
              <a:ext cx="2955551" cy="2364441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/>
        </p:nvGrpSpPr>
        <p:grpSpPr>
          <a:xfrm>
            <a:off x="1520950" y="1752600"/>
            <a:ext cx="3114239" cy="4114799"/>
            <a:chOff x="2017740" y="2055160"/>
            <a:chExt cx="2935261" cy="3812240"/>
          </a:xfrm>
        </p:grpSpPr>
        <p:sp>
          <p:nvSpPr>
            <p:cNvPr id="39" name="Rectangle 38"/>
            <p:cNvSpPr/>
            <p:nvPr/>
          </p:nvSpPr>
          <p:spPr>
            <a:xfrm>
              <a:off x="2020615" y="4419600"/>
              <a:ext cx="2932386" cy="1447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954284" y="4648200"/>
              <a:ext cx="1371600" cy="361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n-US" sz="2400" b="1" dirty="0" err="1" smtClean="0">
                  <a:solidFill>
                    <a:srgbClr val="FFFF00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  <a:cs typeface="Arial" pitchFamily="34" charset="0"/>
                </a:rPr>
                <a:t>NiMH</a:t>
              </a:r>
              <a:endParaRPr lang="en-US" sz="2400" b="1" dirty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95180" y="5090833"/>
              <a:ext cx="1837559" cy="584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" pitchFamily="34" charset="0"/>
                  <a:cs typeface="Arial" pitchFamily="34" charset="0"/>
                </a:rPr>
                <a:t>Nickel Metal Hydride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017740" y="2055160"/>
              <a:ext cx="2935260" cy="242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752600" y="838200"/>
            <a:ext cx="6248400" cy="54102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133600" y="1219200"/>
            <a:ext cx="5659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33600" y="1600200"/>
            <a:ext cx="6144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Nickel Metal Hydride (</a:t>
            </a:r>
            <a:r>
              <a:rPr lang="en-US" sz="2400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NiMH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)</a:t>
            </a:r>
          </a:p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Battery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4099" name="Picture 3" descr="C:\Users\blewis\AppData\Local\Microsoft\Windows\Temporary Internet Files\Low\Content.IE5\Z4DMS5JR\NIMH_(Honda_Insight_2nd_Gen)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76800" y="2286000"/>
            <a:ext cx="3759200" cy="28194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981200" y="2533739"/>
            <a:ext cx="31242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Most common battery in existing hybrids.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Less common in newer vehicles.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Electrolyte is alkaline.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66800" y="1066800"/>
            <a:ext cx="6781800" cy="50292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074" name="Picture 2" descr="C:\Users\blewis\AppData\Local\Microsoft\Windows\Temporary Internet Files\Low\Content.IE5\QQ4JA8J6\Lithium_Ion_Battery_(Ford)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95800" y="2438400"/>
            <a:ext cx="4038600" cy="302895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295400" y="1367135"/>
            <a:ext cx="5659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5400" y="1748135"/>
            <a:ext cx="6144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Lithium Ion (Li-Ion) Battery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2389525"/>
            <a:ext cx="3276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Most common in electric vehicles.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Will be used more in future hybrids.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Many different chemical variations.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Different from Li-Ion batteries in home electronics.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28956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330714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High Voltage Battery Construction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III.c. HV Battery Construc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747"/>
          <a:stretch>
            <a:fillRect/>
          </a:stretch>
        </p:blipFill>
        <p:spPr>
          <a:xfrm>
            <a:off x="2895600" y="4572000"/>
            <a:ext cx="3016615" cy="1681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143000" y="762000"/>
            <a:ext cx="4876800" cy="51816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2051" name="Picture 3" descr="C:\Users\blewis\AppData\Local\Microsoft\Windows\Temporary Internet Files\Low\Content.IE5\6WQLNRAO\Battery_in_Series_(Ford)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75200" y="381000"/>
            <a:ext cx="3911600" cy="28194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600200" y="990600"/>
            <a:ext cx="3373244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8400" y="1295401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Small Cells in Series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1932325"/>
            <a:ext cx="312420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High voltage batteries are made of many small, low-voltage cells.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Small cells wired in series to multiply voltage.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32156" y="4572000"/>
            <a:ext cx="281940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i="1" dirty="0" smtClean="0">
                <a:solidFill>
                  <a:srgbClr val="FFFF00"/>
                </a:solidFill>
              </a:rPr>
              <a:t>Ex: Four 1.5 VDC batteries in  series equals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i="1" dirty="0" smtClean="0">
                <a:solidFill>
                  <a:srgbClr val="FFFF00"/>
                </a:solidFill>
              </a:rPr>
              <a:t>       6 VDC.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blewis\AppData\Local\Microsoft\Windows\Temporary Internet Files\Low\Content.IE5\5OXHG18J\Battery_wired_in_series_(Honda)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00600" y="3429000"/>
            <a:ext cx="3962400" cy="29718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95400" y="533400"/>
            <a:ext cx="6992257" cy="58674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36486" y="805543"/>
            <a:ext cx="5969000" cy="422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36486" y="1153886"/>
            <a:ext cx="6593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Location of Batteries in HEVs, PHEVs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7892" name="Picture 4" descr="http://companyweb/p/evsefs/DraftPictures/PRIUS_2010/INTERIOR_TRUNK_WITHOUT_COVER/PEC_190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1752600"/>
            <a:ext cx="3973295" cy="25908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51" name="TextBox 50"/>
          <p:cNvSpPr txBox="1"/>
          <p:nvPr/>
        </p:nvSpPr>
        <p:spPr>
          <a:xfrm>
            <a:off x="5181600" y="1676400"/>
            <a:ext cx="23749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Generally located in rear of vehicle.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3200400" y="1600200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524000" y="4572000"/>
            <a:ext cx="312420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Under 2</a:t>
            </a:r>
            <a:r>
              <a:rPr lang="en-US" sz="2400" b="1" baseline="300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nd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row seating in most SUVs and trucks, </a:t>
            </a:r>
          </a:p>
          <a:p>
            <a:pPr algn="r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in trunk/ cargo area in most sedans.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800600" y="2971800"/>
            <a:ext cx="4343400" cy="294565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25" name="Down Arrow 24"/>
          <p:cNvSpPr/>
          <p:nvPr/>
        </p:nvSpPr>
        <p:spPr>
          <a:xfrm>
            <a:off x="6172200" y="3124200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19200" y="533400"/>
            <a:ext cx="7086600" cy="57150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752600" y="685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52600" y="9906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Location of Batteries in EVs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3400" y="3733800"/>
            <a:ext cx="4139990" cy="2645804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95800" y="3200400"/>
            <a:ext cx="4114800" cy="2695398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2057400" y="1600200"/>
            <a:ext cx="609600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EV Batteries are larger and of higher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voltage than P/HEV batteries.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Usually located on the underside of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the vehicle.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4" name="Down Arrow 23"/>
          <p:cNvSpPr/>
          <p:nvPr/>
        </p:nvSpPr>
        <p:spPr>
          <a:xfrm>
            <a:off x="6172200" y="3505200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2438400" y="3581400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19200" y="457200"/>
            <a:ext cx="7391400" cy="57912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0" y="545068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833735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Service Disconnects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7890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" y="1828800"/>
            <a:ext cx="4055633" cy="269319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27" name="Down Arrow 26"/>
          <p:cNvSpPr/>
          <p:nvPr/>
        </p:nvSpPr>
        <p:spPr>
          <a:xfrm rot="16200000">
            <a:off x="1584569" y="1920633"/>
            <a:ext cx="717065" cy="9906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00600" y="1219200"/>
            <a:ext cx="3886200" cy="458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Recommendations for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use and required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safety equipment vary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by manufacturer.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Consult appropriate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ERG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before using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service disconnect.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Located on the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battery.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Cuts off the battery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from the high voltage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system. </a:t>
            </a: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743200" y="5791200"/>
            <a:ext cx="4191000" cy="73353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Service disconnect will be addressed later in course.</a:t>
            </a:r>
            <a:endParaRPr lang="en-US" sz="24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762000" y="1447800"/>
            <a:ext cx="7543800" cy="46482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990600" y="2296981"/>
            <a:ext cx="6705600" cy="839181"/>
            <a:chOff x="1143000" y="2461737"/>
            <a:chExt cx="6705600" cy="839181"/>
          </a:xfrm>
        </p:grpSpPr>
        <p:sp>
          <p:nvSpPr>
            <p:cNvPr id="20" name="TextBox 19"/>
            <p:cNvSpPr txBox="1"/>
            <p:nvPr/>
          </p:nvSpPr>
          <p:spPr>
            <a:xfrm>
              <a:off x="1371600" y="2926457"/>
              <a:ext cx="64770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</a:rPr>
                <a:t>Describe the operation of P/HEV and EV systems. 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43000" y="2461737"/>
              <a:ext cx="2564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C000"/>
                  </a:solidFill>
                </a:rPr>
                <a:t>Terminal Objective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295400" y="3928408"/>
            <a:ext cx="683133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31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Define terms related to P/HEV and EV systems.</a:t>
            </a:r>
          </a:p>
          <a:p>
            <a:pPr marL="457200" indent="-457200">
              <a:lnSpc>
                <a:spcPts val="31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Compare and contrast P/HEV’s and EV’s.</a:t>
            </a:r>
          </a:p>
          <a:p>
            <a:pPr marL="457200" indent="-457200">
              <a:lnSpc>
                <a:spcPts val="31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List major components of P/HEV systems.</a:t>
            </a:r>
          </a:p>
          <a:p>
            <a:pPr marL="457200" indent="-457200">
              <a:lnSpc>
                <a:spcPts val="31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List major components of EV systems.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3453904"/>
            <a:ext cx="2688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Enabling Objectives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438400" y="1686580"/>
            <a:ext cx="4341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III Objectives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19200" y="533400"/>
            <a:ext cx="7696200" cy="5791200"/>
            <a:chOff x="2057400" y="1447800"/>
            <a:chExt cx="6324600" cy="4800600"/>
          </a:xfrm>
        </p:grpSpPr>
        <p:sp>
          <p:nvSpPr>
            <p:cNvPr id="29" name="Rectangle 28"/>
            <p:cNvSpPr/>
            <p:nvPr/>
          </p:nvSpPr>
          <p:spPr>
            <a:xfrm>
              <a:off x="2057400" y="1447800"/>
              <a:ext cx="6324600" cy="4800600"/>
            </a:xfrm>
            <a:prstGeom prst="rect">
              <a:avLst/>
            </a:prstGeom>
            <a:solidFill>
              <a:srgbClr val="604A7B">
                <a:alpha val="74902"/>
              </a:srgbClr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62200" y="1683603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</a:rPr>
                <a:t>Inverter/ Converter</a:t>
              </a:r>
              <a:endParaRPr lang="en-US" sz="24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57600" y="838200"/>
            <a:ext cx="4572000" cy="3352800"/>
            <a:chOff x="5029200" y="1295400"/>
            <a:chExt cx="3671942" cy="2438400"/>
          </a:xfrm>
        </p:grpSpPr>
        <p:pic>
          <p:nvPicPr>
            <p:cNvPr id="28674" name="Picture 2" descr="Picture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029200" y="1295400"/>
              <a:ext cx="3671942" cy="2438400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</p:pic>
        <p:sp>
          <p:nvSpPr>
            <p:cNvPr id="27" name="Right Arrow 26"/>
            <p:cNvSpPr/>
            <p:nvPr/>
          </p:nvSpPr>
          <p:spPr>
            <a:xfrm>
              <a:off x="5410200" y="2133600"/>
              <a:ext cx="994422" cy="1277851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95400" y="4495800"/>
            <a:ext cx="7848600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Found in vehicles using AC drive motors.</a:t>
            </a: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Converts DC from HV Battery to AC to run motor.</a:t>
            </a: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Converts AC from regenerative braking back to </a:t>
            </a: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DC to</a:t>
            </a:r>
            <a:r>
              <a:rPr lang="en-US" sz="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charge HV Battery.</a:t>
            </a:r>
          </a:p>
          <a:p>
            <a:pPr>
              <a:lnSpc>
                <a:spcPts val="19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676400" y="2438400"/>
            <a:ext cx="19050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Located under hood</a:t>
            </a:r>
            <a:endParaRPr lang="en-US" sz="2400" b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19200" y="457200"/>
            <a:ext cx="7086600" cy="5943600"/>
          </a:xfrm>
          <a:prstGeom prst="rect">
            <a:avLst/>
          </a:prstGeom>
          <a:solidFill>
            <a:srgbClr val="604A7B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609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Inverter/ </a:t>
            </a:r>
          </a:p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Converter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76400" y="4495800"/>
            <a:ext cx="693420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Capacitors inside unit can store voltage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 for a period of time.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If damaged, capable of rapid energy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 discharge that can cause severe injuries.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91000" y="914400"/>
            <a:ext cx="3827290" cy="2825361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602" name="Picture 2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24000" y="2362200"/>
            <a:ext cx="2896498" cy="192345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2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209800" y="1524000"/>
            <a:ext cx="19050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Located under hood</a:t>
            </a:r>
            <a:endParaRPr lang="en-US" sz="2000" b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Down Arrow 24"/>
          <p:cNvSpPr/>
          <p:nvPr/>
        </p:nvSpPr>
        <p:spPr>
          <a:xfrm rot="18074340">
            <a:off x="5171849" y="1015267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648200" y="3733800"/>
            <a:ext cx="30480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Dangerous to penetrate cover with tools.</a:t>
            </a:r>
            <a:endParaRPr lang="en-US" sz="2000" b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/>
          <p:nvPr/>
        </p:nvGrpSpPr>
        <p:grpSpPr>
          <a:xfrm>
            <a:off x="1066800" y="533400"/>
            <a:ext cx="7619999" cy="5791200"/>
            <a:chOff x="1928327" y="1447800"/>
            <a:chExt cx="6453673" cy="4800600"/>
          </a:xfrm>
        </p:grpSpPr>
        <p:sp>
          <p:nvSpPr>
            <p:cNvPr id="29" name="Rectangle 28"/>
            <p:cNvSpPr/>
            <p:nvPr/>
          </p:nvSpPr>
          <p:spPr>
            <a:xfrm>
              <a:off x="1928327" y="1447800"/>
              <a:ext cx="6453673" cy="4800600"/>
            </a:xfrm>
            <a:prstGeom prst="rect">
              <a:avLst/>
            </a:prstGeom>
            <a:solidFill>
              <a:srgbClr val="604A7B">
                <a:alpha val="74902"/>
              </a:srgbClr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62200" y="1683603"/>
              <a:ext cx="1824913" cy="688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</a:rPr>
                <a:t>DC/DC Converter</a:t>
              </a:r>
              <a:endParaRPr lang="en-US" sz="24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43000" y="4038600"/>
            <a:ext cx="7848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Takes the place of the alternator.</a:t>
            </a:r>
          </a:p>
          <a:p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Converts DC from high voltage battery to 12 VDC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to run vehicle’s low voltage systems. </a:t>
            </a:r>
          </a:p>
          <a:p>
            <a:pPr>
              <a:buFont typeface="Arial" pitchFamily="34" charset="0"/>
              <a:buChar char="●"/>
            </a:pPr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In some models the DC/DC converter is housed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in the inverter/converter module.</a:t>
            </a: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48050" y="762000"/>
            <a:ext cx="50101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943600" y="3200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DC-DC Converter (APM) for Chevrolet Volt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6670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28956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330714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High Voltage Battery Relay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III.d. HV Battery Relay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545"/>
          <a:stretch>
            <a:fillRect/>
          </a:stretch>
        </p:blipFill>
        <p:spPr>
          <a:xfrm>
            <a:off x="3029537" y="4419600"/>
            <a:ext cx="2864791" cy="16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>
            <a:off x="1219200" y="457200"/>
            <a:ext cx="7315200" cy="5791200"/>
            <a:chOff x="1981200" y="1371600"/>
            <a:chExt cx="6324600" cy="4876800"/>
          </a:xfrm>
          <a:solidFill>
            <a:schemeClr val="accent6">
              <a:lumMod val="50000"/>
            </a:schemeClr>
          </a:solidFill>
        </p:grpSpPr>
        <p:sp>
          <p:nvSpPr>
            <p:cNvPr id="54" name="Rectangle 53"/>
            <p:cNvSpPr/>
            <p:nvPr/>
          </p:nvSpPr>
          <p:spPr>
            <a:xfrm>
              <a:off x="1981200" y="1371600"/>
              <a:ext cx="6324600" cy="4876800"/>
            </a:xfrm>
            <a:prstGeom prst="rect">
              <a:avLst/>
            </a:prstGeom>
            <a:grpFill/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78844" y="1499937"/>
              <a:ext cx="2898775" cy="4406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</a:rPr>
                <a:t>EV/ HEV Cabling</a:t>
              </a:r>
              <a:endParaRPr lang="en-US" sz="2800" dirty="0">
                <a:solidFill>
                  <a:srgbClr val="FFC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47800" y="2396887"/>
            <a:ext cx="4876800" cy="324191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Low Voltage: &lt;30 Volts   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Often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Red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or </a:t>
            </a:r>
            <a:r>
              <a:rPr lang="en-US" sz="2800" b="1" dirty="0" smtClean="0"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Black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  <a:p>
            <a:pPr marL="457200" indent="-457200"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Intermediate: 30-60 Volts</a:t>
            </a:r>
          </a:p>
          <a:p>
            <a:pPr marL="457200" indent="-457200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     Usually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Yellow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or </a:t>
            </a:r>
            <a:r>
              <a:rPr lang="en-US" sz="2800" b="1" dirty="0" smtClean="0">
                <a:solidFill>
                  <a:srgbClr val="00B0F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Blue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  <a:p>
            <a:pPr marL="457200" indent="-457200"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High Voltage: &gt;60 Volts</a:t>
            </a:r>
          </a:p>
          <a:p>
            <a:pPr marL="1371600" lvl="2" indent="-457200"/>
            <a:r>
              <a:rPr lang="en-US" sz="2800" b="1" dirty="0" smtClean="0">
                <a:solidFill>
                  <a:srgbClr val="E46C0A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Orange</a:t>
            </a:r>
            <a:endParaRPr lang="en-US" sz="2800" b="1" dirty="0">
              <a:solidFill>
                <a:srgbClr val="E46C0A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1600" y="1295400"/>
            <a:ext cx="381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Color coded to SAE voltage levels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10200" y="685800"/>
            <a:ext cx="28860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86400" y="4038600"/>
            <a:ext cx="2837656" cy="254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24600" y="25146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219200" y="457200"/>
            <a:ext cx="7315200" cy="5791200"/>
            <a:chOff x="1981200" y="1371600"/>
            <a:chExt cx="6324600" cy="4876800"/>
          </a:xfrm>
          <a:solidFill>
            <a:schemeClr val="accent6">
              <a:lumMod val="50000"/>
            </a:schemeClr>
          </a:solidFill>
        </p:grpSpPr>
        <p:sp>
          <p:nvSpPr>
            <p:cNvPr id="54" name="Rectangle 53"/>
            <p:cNvSpPr/>
            <p:nvPr/>
          </p:nvSpPr>
          <p:spPr>
            <a:xfrm>
              <a:off x="1981200" y="1371600"/>
              <a:ext cx="6324600" cy="4876800"/>
            </a:xfrm>
            <a:prstGeom prst="rect">
              <a:avLst/>
            </a:prstGeom>
            <a:grpFill/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02840" y="1499937"/>
              <a:ext cx="2286000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rgbClr val="FFC000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 Black" pitchFamily="34" charset="0"/>
                </a:rPr>
                <a:t>Medium/High Voltage Cabling</a:t>
              </a:r>
              <a:endParaRPr lang="en-US" i="1" dirty="0">
                <a:solidFill>
                  <a:srgbClr val="FFC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676400" y="1371600"/>
            <a:ext cx="35814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Medium and high voltage should both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be considered highly dangerous.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29200" y="762000"/>
            <a:ext cx="3167829" cy="5220028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00200" y="2971799"/>
            <a:ext cx="3886200" cy="3025883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499100" y="4419600"/>
            <a:ext cx="2971800" cy="169533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For the purposes of this program, treat blue cables the same as high voltage orange.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219200" y="914400"/>
            <a:ext cx="7086600" cy="5334000"/>
          </a:xfrm>
          <a:prstGeom prst="rect">
            <a:avLst/>
          </a:prstGeom>
          <a:solidFill>
            <a:srgbClr val="E46C0A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495800" y="15240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Location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572000" y="1062335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Cabling</a:t>
            </a:r>
            <a:endParaRPr lang="en-US" sz="2400" i="1" dirty="0">
              <a:solidFill>
                <a:srgbClr val="FFC0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0600" y="2133600"/>
            <a:ext cx="327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the HV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battery, HV components, and the electric motor.</a:t>
            </a:r>
          </a:p>
          <a:p>
            <a:pPr marL="457200" indent="-457200"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 routed along the underside of the vehicle and under hood.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67521" y="457199"/>
            <a:ext cx="2928280" cy="3886201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90600" y="2971800"/>
            <a:ext cx="2743200" cy="343839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219200" y="533400"/>
            <a:ext cx="6858000" cy="58674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600200" y="1138535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Construction/Fault Protection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1747" name="Picture 3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91000" y="2895600"/>
            <a:ext cx="4191000" cy="314325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1524000" y="1765265"/>
            <a:ext cx="64770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If a cable is compromised or damaged, the system is designed to detect the damage and shut down.</a:t>
            </a:r>
          </a:p>
        </p:txBody>
      </p:sp>
      <p:sp>
        <p:nvSpPr>
          <p:cNvPr id="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524000" y="3200400"/>
            <a:ext cx="243840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For safety, </a:t>
            </a:r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ALL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high voltage cable should be considered </a:t>
            </a:r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energized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during response operations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0" y="681335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Cabling</a:t>
            </a:r>
            <a:endParaRPr lang="en-US" sz="2400" i="1" dirty="0">
              <a:solidFill>
                <a:srgbClr val="FFC0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371600" y="457200"/>
            <a:ext cx="7069667" cy="6096000"/>
          </a:xfrm>
          <a:prstGeom prst="rect">
            <a:avLst/>
          </a:prstGeom>
          <a:solidFill>
            <a:srgbClr val="604A7B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447800" y="533400"/>
            <a:ext cx="6220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Electric Motors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43400" y="1481822"/>
            <a:ext cx="38100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Provide propulsion in some models.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Start and stop the ICE when not needed.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Recharge HV battery through regenerative braking and ICE.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43400" y="990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P/HEVs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3400" y="450598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EVs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19600" y="4953000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Provide propulsion and recharge HV battery through regenerative braking. 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1295400"/>
            <a:ext cx="2882006" cy="28956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76400" y="3429000"/>
            <a:ext cx="2483471" cy="28194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447800" y="457200"/>
            <a:ext cx="7010400" cy="5867400"/>
          </a:xfrm>
          <a:prstGeom prst="rect">
            <a:avLst/>
          </a:prstGeom>
          <a:solidFill>
            <a:srgbClr val="604A7B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780822" y="695980"/>
            <a:ext cx="6220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Regenerative Braking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800600" y="2188061"/>
            <a:ext cx="3657600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During braking,  wheels turn the electric motor, making it act as a generator and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produce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electricity.</a:t>
            </a:r>
          </a:p>
          <a:p>
            <a:pPr marL="457200" indent="-457200"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Electricity routed to HV battery to increase charge.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52600" y="1219200"/>
            <a:ext cx="65532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A process used to capture energy from braking and help recharge the high voltage battery.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438400"/>
            <a:ext cx="42576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124200" y="5616714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 damage HV system if towed in overhaul.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66800" y="914400"/>
            <a:ext cx="6934200" cy="5334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76400" y="1752600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HEV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1828800"/>
            <a:ext cx="2998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2209800"/>
            <a:ext cx="617220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that has both an internal combustion engine (ICE) and electric motor(s).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447800" y="19812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76400" y="3215537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PHEV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4200" y="3287084"/>
            <a:ext cx="3961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Plug-In 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76400" y="3668084"/>
            <a:ext cx="60960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that has both an ICE and electric motors, and can recharge its batteries to full charge from an external electric power source.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447800" y="34193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76400" y="481573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EV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38400" y="4904175"/>
            <a:ext cx="208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76400" y="5285175"/>
            <a:ext cx="5715000" cy="73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which uses only electric motor(s) for propulsion.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447800" y="50195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048000" y="1106269"/>
            <a:ext cx="2903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Definitions</a:t>
            </a:r>
            <a:endParaRPr lang="en-US" sz="3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447800" y="457200"/>
            <a:ext cx="7010400" cy="5867400"/>
          </a:xfrm>
          <a:prstGeom prst="rect">
            <a:avLst/>
          </a:prstGeom>
          <a:solidFill>
            <a:srgbClr val="604A7B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780822" y="695980"/>
            <a:ext cx="6220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Safety Systems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1800" y="2971800"/>
            <a:ext cx="396240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Crash Impact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Airbag Deployment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Cabling damage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Short Circuits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52600" y="12954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P/HEVs and EVs have safety systems designed to automatically shut down the high voltage systems in the event of: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Always treat HV systems as energized for maximum safety.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371600" y="533400"/>
            <a:ext cx="7239000" cy="57150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276600" y="609600"/>
            <a:ext cx="4535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Charging Ports</a:t>
            </a:r>
            <a:endParaRPr lang="en-US" sz="32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22530" name="Picture 2" descr="http://images.thecarconnection.com/med/nissan-leaf-charging-port_100225873_m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1371600"/>
            <a:ext cx="3780900" cy="25146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5105400" y="1447800"/>
            <a:ext cx="32766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Used to connect a charging cord to the vehicle.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The charging components reside on the vehicle.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The charging unit is an interface between the power supply and the vehicle.  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6800" y="4191000"/>
            <a:ext cx="3735711" cy="217462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3-</a:t>
            </a:r>
            <a:fld id="{1C7A3F9D-EA3A-4B35-83C7-B88C13F6F6E4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828800" y="17526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362200" y="2209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71800" y="3200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Charging Stations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III.e. Charging Station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134"/>
          <a:stretch>
            <a:fillRect/>
          </a:stretch>
        </p:blipFill>
        <p:spPr>
          <a:xfrm>
            <a:off x="2882879" y="4114800"/>
            <a:ext cx="3149641" cy="1766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295400" y="457200"/>
            <a:ext cx="7162800" cy="60198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71800" y="9144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Charging Stations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90793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/>
          <p:cNvSpPr/>
          <p:nvPr/>
        </p:nvSpPr>
        <p:spPr>
          <a:xfrm>
            <a:off x="2023534" y="1676400"/>
            <a:ext cx="1298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Level I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981200" y="2281535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120 VAC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50437" y="2738735"/>
            <a:ext cx="1644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8-16 hours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71148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8" name="Rectangle 27"/>
          <p:cNvSpPr/>
          <p:nvPr/>
        </p:nvSpPr>
        <p:spPr>
          <a:xfrm>
            <a:off x="4217341" y="1676400"/>
            <a:ext cx="14713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Level II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264378" y="2295114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240 VAC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217341" y="2738735"/>
            <a:ext cx="1471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3-8 hours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1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6" name="Rectangle 35"/>
          <p:cNvSpPr/>
          <p:nvPr/>
        </p:nvSpPr>
        <p:spPr>
          <a:xfrm>
            <a:off x="6172200" y="1676400"/>
            <a:ext cx="1905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DC Quick Charge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553200" y="2510135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480 VDC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477000" y="2814935"/>
            <a:ext cx="17309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20-30 min.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40834" y="3234825"/>
            <a:ext cx="2020922" cy="2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90793" y="3234825"/>
            <a:ext cx="1990607" cy="291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72200" y="3234825"/>
            <a:ext cx="1976988" cy="293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371600" y="533400"/>
            <a:ext cx="6934200" cy="59436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62200" y="990600"/>
            <a:ext cx="510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Level 1 Charging Station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66800" y="1676400"/>
            <a:ext cx="2133600" cy="15341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/>
          <p:cNvSpPr/>
          <p:nvPr/>
        </p:nvSpPr>
        <p:spPr>
          <a:xfrm>
            <a:off x="1530626" y="1676400"/>
            <a:ext cx="1391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Level I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447800" y="2285474"/>
            <a:ext cx="1391478" cy="47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120 VAC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345096" y="2669081"/>
            <a:ext cx="1762539" cy="47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8-16 hours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3210543"/>
            <a:ext cx="2133600" cy="287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0"/>
          <p:cNvSpPr/>
          <p:nvPr/>
        </p:nvSpPr>
        <p:spPr>
          <a:xfrm>
            <a:off x="3733800" y="1752600"/>
            <a:ext cx="4419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Utilizes 120VAC power.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Uses standard household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plug.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Slowest rate of the three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levels.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Can accompany vehicle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to charge it anywhere.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371600" y="609600"/>
            <a:ext cx="6934200" cy="58674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14600" y="838200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Level II Charging Station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914400" y="1524000"/>
            <a:ext cx="2312690" cy="4591050"/>
            <a:chOff x="1447800" y="2362200"/>
            <a:chExt cx="1779290" cy="3752850"/>
          </a:xfrm>
        </p:grpSpPr>
        <p:sp>
          <p:nvSpPr>
            <p:cNvPr id="27" name="Rectangle 26"/>
            <p:cNvSpPr/>
            <p:nvPr/>
          </p:nvSpPr>
          <p:spPr>
            <a:xfrm>
              <a:off x="1474490" y="2362200"/>
              <a:ext cx="1752600" cy="1295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779290" y="2362200"/>
              <a:ext cx="1295400" cy="478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 smtClean="0">
                  <a:solidFill>
                    <a:schemeClr val="bg1"/>
                  </a:solidFill>
                </a:rPr>
                <a:t>Level II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29055" y="2860504"/>
              <a:ext cx="1143000" cy="377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240 VAC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779290" y="3181290"/>
              <a:ext cx="1295400" cy="377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3-8 hours</a:t>
              </a:r>
            </a:p>
          </p:txBody>
        </p:sp>
        <p:pic>
          <p:nvPicPr>
            <p:cNvPr id="76802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447800" y="3657600"/>
              <a:ext cx="1779290" cy="2457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Rectangle 30"/>
          <p:cNvSpPr/>
          <p:nvPr/>
        </p:nvSpPr>
        <p:spPr>
          <a:xfrm>
            <a:off x="3810000" y="1905000"/>
            <a:ext cx="4038600" cy="3788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Utilizes 240VAC power.</a:t>
            </a:r>
          </a:p>
          <a:p>
            <a:pPr>
              <a:lnSpc>
                <a:spcPts val="28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8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Can be a fixed  </a:t>
            </a:r>
          </a:p>
          <a:p>
            <a:pPr>
              <a:lnSpc>
                <a:spcPts val="288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installation or portable</a:t>
            </a:r>
          </a:p>
          <a:p>
            <a:pPr>
              <a:lnSpc>
                <a:spcPts val="288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unit.</a:t>
            </a:r>
          </a:p>
          <a:p>
            <a:pPr>
              <a:lnSpc>
                <a:spcPts val="28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8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Faster than Level I </a:t>
            </a:r>
          </a:p>
          <a:p>
            <a:pPr>
              <a:lnSpc>
                <a:spcPts val="288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systems. Typically 3-8</a:t>
            </a:r>
          </a:p>
          <a:p>
            <a:pPr>
              <a:lnSpc>
                <a:spcPts val="288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hours depending on</a:t>
            </a:r>
          </a:p>
          <a:p>
            <a:pPr>
              <a:lnSpc>
                <a:spcPts val="288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the size of the battery.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752600" y="533400"/>
            <a:ext cx="7086600" cy="60198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62200" y="762000"/>
            <a:ext cx="579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J1772 Plug and Receptacle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886200" y="1447800"/>
            <a:ext cx="48006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SAE standardized for Level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I and II charging.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Multi-pin charging/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communication link between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charger and vehicle.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4648200" y="3607063"/>
            <a:ext cx="4267200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Conducts current.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Relays charge status.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Shuts down charging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when battery “full.”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Prevents vehicle from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moving when plugged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in.</a:t>
            </a:r>
          </a:p>
        </p:txBody>
      </p:sp>
      <p:pic>
        <p:nvPicPr>
          <p:cNvPr id="5123" name="Picture 3" descr="C:\Users\blewis\AppData\Local\Microsoft\Windows\Temporary Internet Files\Low\Content.IE5\U090OMFB\IMG_0262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3000" y="3657600"/>
            <a:ext cx="3352800" cy="25146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5124" name="Picture 4" descr="C:\Users\blewis\AppData\Local\Microsoft\Windows\Temporary Internet Files\Low\Content.IE5\RUQRPDZ2\IMG_0261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9600" y="1524000"/>
            <a:ext cx="3149600" cy="2362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219200" y="533400"/>
            <a:ext cx="7467600" cy="59436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57400" y="762000"/>
            <a:ext cx="6019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DC Quick Charge Station</a:t>
            </a:r>
          </a:p>
        </p:txBody>
      </p:sp>
      <p:grpSp>
        <p:nvGrpSpPr>
          <p:cNvPr id="2" name="Group 14"/>
          <p:cNvGrpSpPr/>
          <p:nvPr/>
        </p:nvGrpSpPr>
        <p:grpSpPr>
          <a:xfrm>
            <a:off x="914400" y="1447800"/>
            <a:ext cx="2468881" cy="4648200"/>
            <a:chOff x="1524000" y="2438400"/>
            <a:chExt cx="1870365" cy="3657600"/>
          </a:xfrm>
        </p:grpSpPr>
        <p:sp>
          <p:nvSpPr>
            <p:cNvPr id="32" name="Rectangle 31"/>
            <p:cNvSpPr/>
            <p:nvPr/>
          </p:nvSpPr>
          <p:spPr>
            <a:xfrm>
              <a:off x="1524001" y="2438400"/>
              <a:ext cx="1752600" cy="1295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524001" y="2517895"/>
              <a:ext cx="1789548" cy="750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</a:rPr>
                <a:t>DC Quick Charge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939636" y="3154414"/>
              <a:ext cx="1143000" cy="36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480 VDC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870364" y="3394257"/>
              <a:ext cx="1524001" cy="36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20-30 min.</a:t>
              </a:r>
            </a:p>
          </p:txBody>
        </p:sp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524000" y="3757534"/>
              <a:ext cx="1752600" cy="2338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Rectangle 30"/>
          <p:cNvSpPr/>
          <p:nvPr/>
        </p:nvSpPr>
        <p:spPr>
          <a:xfrm>
            <a:off x="3657600" y="1447800"/>
            <a:ext cx="5029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Currently provides 480VDC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directly to the battery.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New standards being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developed, so this may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change.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Fastest charging system. 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Due to wiring requirements,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availability, and expense, will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likely be in commercial sites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only.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990600" y="1143000"/>
            <a:ext cx="7162800" cy="53340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133600" y="2667000"/>
            <a:ext cx="5486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You will be shown a series of slides, each with a picture of a component of a P/HEV or EV.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You will be given a few moments to discuss and decide on the name of the component and its function.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Be prepared to share your answer with the class.  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905000" y="2819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905000" y="428897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905000" y="573677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52600" y="1981200"/>
            <a:ext cx="617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 Black"/>
                <a:cs typeface="Arial Black"/>
              </a:rPr>
              <a:t>P/HEV, EV Components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76400" y="1371600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Activity 3.1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524000" y="1066800"/>
            <a:ext cx="6477000" cy="48006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133600" y="990600"/>
            <a:ext cx="609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14400" y="3505200"/>
            <a:ext cx="4728389" cy="282225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2" descr="http://www.evworld.com/press/gm_volt_battpack_ghost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19550" y="533400"/>
            <a:ext cx="4210050" cy="336804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30480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372933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Vehicle Types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III.a. Vehicle Typ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336"/>
          <a:stretch>
            <a:fillRect/>
          </a:stretch>
        </p:blipFill>
        <p:spPr>
          <a:xfrm>
            <a:off x="2956126" y="4495800"/>
            <a:ext cx="3003148" cy="168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71600" y="1524000"/>
            <a:ext cx="6477000" cy="4191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981200" y="2362200"/>
            <a:ext cx="5562600" cy="2630507"/>
            <a:chOff x="2133600" y="2590800"/>
            <a:chExt cx="5562600" cy="2630507"/>
          </a:xfrm>
        </p:grpSpPr>
        <p:sp>
          <p:nvSpPr>
            <p:cNvPr id="12" name="Rectangle 11"/>
            <p:cNvSpPr/>
            <p:nvPr/>
          </p:nvSpPr>
          <p:spPr>
            <a:xfrm>
              <a:off x="2133600" y="3048000"/>
              <a:ext cx="5486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High Voltage Battery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209800" y="4267200"/>
              <a:ext cx="54864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</a:rPr>
                <a:t>The electrical storage system that provides power for vehicle systems.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33600" y="259080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09800" y="381000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10000" y="3505200"/>
            <a:ext cx="609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9600" y="3276600"/>
            <a:ext cx="3200400" cy="27527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411" name="Picture 3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19400" y="685800"/>
            <a:ext cx="4130937" cy="27432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 rot="18074340">
            <a:off x="3038249" y="1320067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1524000" y="3886200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57800" y="2717800"/>
            <a:ext cx="3048000" cy="28448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 rot="2149218">
            <a:off x="7518860" y="2497495"/>
            <a:ext cx="767443" cy="944009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057400" y="2087940"/>
            <a:ext cx="5486400" cy="2876729"/>
            <a:chOff x="2057400" y="2087940"/>
            <a:chExt cx="5486400" cy="2876729"/>
          </a:xfrm>
        </p:grpSpPr>
        <p:sp>
          <p:nvSpPr>
            <p:cNvPr id="12" name="Rectangle 11"/>
            <p:cNvSpPr/>
            <p:nvPr/>
          </p:nvSpPr>
          <p:spPr>
            <a:xfrm>
              <a:off x="2057400" y="2545140"/>
              <a:ext cx="5486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High Voltage Cabling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33600" y="3764340"/>
              <a:ext cx="53340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Wiring used to carry electric current from the high voltage battery to the electrical motor.  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2087940"/>
              <a:ext cx="2286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33600" y="3307140"/>
              <a:ext cx="2286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19200" y="1219200"/>
            <a:ext cx="6477000" cy="4191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133600" y="990600"/>
            <a:ext cx="609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3800" y="990600"/>
            <a:ext cx="4610238" cy="35814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314" name="Picture 2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2959" y="3352800"/>
            <a:ext cx="4360434" cy="28956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66800" y="1295400"/>
            <a:ext cx="6781800" cy="4572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600200" y="1672948"/>
            <a:ext cx="5943600" cy="4171116"/>
            <a:chOff x="2057400" y="2053948"/>
            <a:chExt cx="5486400" cy="4171116"/>
          </a:xfrm>
        </p:grpSpPr>
        <p:sp>
          <p:nvSpPr>
            <p:cNvPr id="12" name="Rectangle 11"/>
            <p:cNvSpPr/>
            <p:nvPr/>
          </p:nvSpPr>
          <p:spPr>
            <a:xfrm>
              <a:off x="2057400" y="2511148"/>
              <a:ext cx="5486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Inverter / Converter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33600" y="3547408"/>
              <a:ext cx="53340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</a:rPr>
                <a:t>Devices which convert DC from the high voltage battery to AC to drive the motor.  May also house DC-DC converter to step down high voltage DC to 12VDC to run standard vehicle systems.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2053948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33600" y="3090208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143000" y="1219200"/>
            <a:ext cx="6858000" cy="46482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096000" y="2286000"/>
            <a:ext cx="609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67314" y="1524000"/>
            <a:ext cx="3233286" cy="239970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" name="Picture 6" descr="http://cache.daylife.com/imageserve/0aZx36b9rjgc6/610x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37570" y="3352800"/>
            <a:ext cx="3434630" cy="22860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7400" y="2087940"/>
            <a:ext cx="5486400" cy="3061395"/>
            <a:chOff x="2057400" y="2087940"/>
            <a:chExt cx="5486400" cy="3061395"/>
          </a:xfrm>
        </p:grpSpPr>
        <p:sp>
          <p:nvSpPr>
            <p:cNvPr id="12" name="Rectangle 11"/>
            <p:cNvSpPr/>
            <p:nvPr/>
          </p:nvSpPr>
          <p:spPr>
            <a:xfrm>
              <a:off x="2057400" y="2545140"/>
              <a:ext cx="5486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Charging Ports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33600" y="3764340"/>
              <a:ext cx="533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</a:rPr>
                <a:t>Electrical connections on a vehicle for connecting the high voltage battery to a charging source.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208794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33600" y="330714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09600" y="1066800"/>
            <a:ext cx="7391400" cy="48006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324600" y="3124200"/>
            <a:ext cx="6096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11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6744" y="1523999"/>
            <a:ext cx="6081658" cy="403860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12" name="Down Arrow 11"/>
          <p:cNvSpPr/>
          <p:nvPr/>
        </p:nvSpPr>
        <p:spPr>
          <a:xfrm rot="14823821">
            <a:off x="2370932" y="2313909"/>
            <a:ext cx="717065" cy="9906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7"/>
          <p:cNvGrpSpPr/>
          <p:nvPr/>
        </p:nvGrpSpPr>
        <p:grpSpPr>
          <a:xfrm>
            <a:off x="2057400" y="2209800"/>
            <a:ext cx="5486400" cy="2583597"/>
            <a:chOff x="2057400" y="2087940"/>
            <a:chExt cx="5486400" cy="2297689"/>
          </a:xfrm>
        </p:grpSpPr>
        <p:sp>
          <p:nvSpPr>
            <p:cNvPr id="12" name="Rectangle 11"/>
            <p:cNvSpPr/>
            <p:nvPr/>
          </p:nvSpPr>
          <p:spPr>
            <a:xfrm>
              <a:off x="2057400" y="2545140"/>
              <a:ext cx="5486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Manual Service Disconnect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33600" y="3646592"/>
              <a:ext cx="5334000" cy="739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Cuts off the battery from the high voltage system.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2087940"/>
              <a:ext cx="2286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33600" y="3172220"/>
              <a:ext cx="2286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24200" y="5029200"/>
            <a:ext cx="3429000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Refer to Manufacturer ERG before use!</a:t>
            </a:r>
            <a:endParaRPr 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752600" y="2286000"/>
            <a:ext cx="609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  <a:latin typeface="Arial Black"/>
                <a:cs typeface="Arial Black"/>
              </a:rPr>
              <a:t>?</a:t>
            </a:r>
            <a:endParaRPr lang="en-US" sz="13800" b="1" dirty="0" smtClean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7" name="Picture 4" descr="C:\Users\blewis\AppData\Local\Microsoft\Windows\Temporary Internet Files\Low\Content.IE5\RUQRPDZ2\IMG_0261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3800" y="1981200"/>
            <a:ext cx="4673600" cy="3505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914400" y="685800"/>
            <a:ext cx="7086600" cy="5562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219200" y="9099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Hybrid Electric (HEV)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43200" y="2514600"/>
            <a:ext cx="2667000" cy="38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endParaRPr lang="en-US" sz="2400" b="1" i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6800" y="1524000"/>
            <a:ext cx="4724400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All hybrids use batteries and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electric motors to reduce demand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on the internal combustion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engine (ICE).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Allows better fuel economy.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ICE can shut down when not needed.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Full Hybrids can drive short distances on electric power only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(silent movement hazard).</a:t>
            </a: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For response purposes, treat </a:t>
            </a:r>
          </a:p>
          <a:p>
            <a:pPr marL="457200" indent="-457200"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all hybrids the same.</a:t>
            </a:r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0" y="990600"/>
            <a:ext cx="334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TextBox 73"/>
          <p:cNvSpPr txBox="1"/>
          <p:nvPr/>
        </p:nvSpPr>
        <p:spPr>
          <a:xfrm>
            <a:off x="7620000" y="2743200"/>
            <a:ext cx="1351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Toyota </a:t>
            </a:r>
            <a:r>
              <a:rPr lang="en-US" b="1" dirty="0" err="1" smtClean="0">
                <a:solidFill>
                  <a:srgbClr val="FFFF00"/>
                </a:solidFill>
              </a:rPr>
              <a:t>Prius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2" name="Picture 2" descr="http://image.automobilemag.com/f/green/reviews/18017202+w440/0903_01_z+2009_honda_civic_hybrid+front_three_quarter_view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5000" y="3505200"/>
            <a:ext cx="3352800" cy="25146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068535" y="5650468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Honda Civic Hybrid</a:t>
            </a: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524000" y="1676400"/>
            <a:ext cx="6477000" cy="4191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8"/>
          <p:cNvGrpSpPr/>
          <p:nvPr/>
        </p:nvGrpSpPr>
        <p:grpSpPr>
          <a:xfrm>
            <a:off x="2057400" y="2087940"/>
            <a:ext cx="5486400" cy="2630507"/>
            <a:chOff x="2057400" y="2087940"/>
            <a:chExt cx="5486400" cy="2630507"/>
          </a:xfrm>
        </p:grpSpPr>
        <p:sp>
          <p:nvSpPr>
            <p:cNvPr id="12" name="Rectangle 11"/>
            <p:cNvSpPr/>
            <p:nvPr/>
          </p:nvSpPr>
          <p:spPr>
            <a:xfrm>
              <a:off x="2057400" y="2545140"/>
              <a:ext cx="5486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J1772 Connector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33600" y="3764340"/>
              <a:ext cx="5334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</a:rPr>
                <a:t>Multi-pin communication link between charger and vehicle.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208794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Component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33600" y="3307140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 smtClean="0">
                  <a:solidFill>
                    <a:srgbClr val="FFFF00"/>
                  </a:solidFill>
                  <a:latin typeface="Arial"/>
                  <a:cs typeface="Arial"/>
                </a:rPr>
                <a:t>Function</a:t>
              </a:r>
            </a:p>
          </p:txBody>
        </p:sp>
      </p:grpSp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524000" y="1524000"/>
            <a:ext cx="6096000" cy="42672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590800" y="3505200"/>
            <a:ext cx="5486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Black"/>
                <a:cs typeface="Arial Black"/>
              </a:rPr>
              <a:t>End of Activity</a:t>
            </a:r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09800" y="1905000"/>
            <a:ext cx="502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Activity 3.1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219200" y="990600"/>
            <a:ext cx="6705600" cy="48768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362200" y="2057400"/>
            <a:ext cx="4495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There are several different types of P/HEVs and EVs. </a:t>
            </a:r>
          </a:p>
          <a:p>
            <a:pPr marL="457200" indent="-457200">
              <a:lnSpc>
                <a:spcPts val="2400"/>
              </a:lnSpc>
              <a:buFont typeface="Calibri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4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Each one has specific components related to its electrical identify.</a:t>
            </a:r>
          </a:p>
          <a:p>
            <a:pPr marL="457200" indent="-457200">
              <a:lnSpc>
                <a:spcPts val="2400"/>
              </a:lnSpc>
              <a:buFont typeface="Calibri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4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Familiarity with the types, components and differences will facilitate emergency operations.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AE38C7-D996-4BFB-A151-B00E82FDD5B1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3-</a:t>
            </a:r>
            <a:endParaRPr lang="en-US"/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81200" y="1371600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Module Summary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066800" y="609600"/>
            <a:ext cx="7086600" cy="5715000"/>
          </a:xfrm>
          <a:prstGeom prst="rect">
            <a:avLst/>
          </a:prstGeom>
          <a:solidFill>
            <a:schemeClr val="tx2">
              <a:lumMod val="75000"/>
              <a:alpha val="75000"/>
            </a:scheme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371600" y="914400"/>
            <a:ext cx="2676573" cy="1055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Plug-In Hybrid Electric</a:t>
            </a:r>
          </a:p>
          <a:p>
            <a:pPr>
              <a:lnSpc>
                <a:spcPts val="25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(PHEV)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95400" y="4038600"/>
            <a:ext cx="3581400" cy="1718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Increases battery charge</a:t>
            </a:r>
          </a:p>
          <a:p>
            <a:endParaRPr lang="en-US" sz="800" b="1" dirty="0" smtClean="0">
              <a:solidFill>
                <a:schemeClr val="bg1"/>
              </a:solidFill>
            </a:endParaRPr>
          </a:p>
          <a:p>
            <a:pPr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Increases range </a:t>
            </a:r>
          </a:p>
          <a:p>
            <a:pPr>
              <a:buFont typeface="Arial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>
              <a:lnSpc>
                <a:spcPts val="2480"/>
              </a:lnSpc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Reduces dependence</a:t>
            </a:r>
          </a:p>
          <a:p>
            <a:pPr>
              <a:lnSpc>
                <a:spcPts val="248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on the gasoline engine.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71600" y="2133600"/>
            <a:ext cx="2819400" cy="179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hybrid vehicle </a:t>
            </a:r>
          </a:p>
          <a:p>
            <a:pPr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that allows the </a:t>
            </a:r>
          </a:p>
          <a:p>
            <a:pPr>
              <a:lnSpc>
                <a:spcPts val="22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battery to be charged via an external power source.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91000" y="381000"/>
            <a:ext cx="3274626" cy="278765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8" name="Picture 37" descr="Toyota_Prius_plug-in_hybrid_--_12-22-20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24401" y="4474783"/>
            <a:ext cx="3124200" cy="1927828"/>
          </a:xfrm>
          <a:prstGeom prst="rect">
            <a:avLst/>
          </a:prstGeom>
          <a:ln>
            <a:solidFill>
              <a:srgbClr val="FFFF00"/>
            </a:solidFill>
          </a:ln>
        </p:spPr>
      </p:pic>
      <p:grpSp>
        <p:nvGrpSpPr>
          <p:cNvPr id="17" name="Group 16"/>
          <p:cNvGrpSpPr/>
          <p:nvPr/>
        </p:nvGrpSpPr>
        <p:grpSpPr>
          <a:xfrm>
            <a:off x="5486400" y="2057400"/>
            <a:ext cx="3200400" cy="2286000"/>
            <a:chOff x="5486400" y="2133600"/>
            <a:chExt cx="3200400" cy="2286000"/>
          </a:xfrm>
        </p:grpSpPr>
        <p:pic>
          <p:nvPicPr>
            <p:cNvPr id="34" name="Picture 33" descr="800px-Ford_Escape_plug-in_hybrid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486400" y="2133600"/>
              <a:ext cx="3189767" cy="2057400"/>
            </a:xfrm>
            <a:prstGeom prst="rect">
              <a:avLst/>
            </a:prstGeom>
            <a:ln>
              <a:solidFill>
                <a:srgbClr val="FFFF00"/>
              </a:solidFill>
            </a:ln>
          </p:spPr>
        </p:pic>
        <p:sp>
          <p:nvSpPr>
            <p:cNvPr id="16" name="Rectangle 15"/>
            <p:cNvSpPr/>
            <p:nvPr/>
          </p:nvSpPr>
          <p:spPr>
            <a:xfrm>
              <a:off x="5486400" y="4038600"/>
              <a:ext cx="3200400" cy="304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2200" y="4019490"/>
              <a:ext cx="200933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2012 Ford Escape</a:t>
              </a:r>
              <a:endParaRPr lang="en-US" sz="2000" b="1" dirty="0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24400" y="6248400"/>
            <a:ext cx="3200400" cy="304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334000" y="6172200"/>
            <a:ext cx="2060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2012 Toyota </a:t>
            </a:r>
            <a:r>
              <a:rPr lang="en-US" sz="2000" b="1" dirty="0" err="1" smtClean="0"/>
              <a:t>Prius</a:t>
            </a:r>
            <a:endParaRPr lang="en-US" sz="20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295400" y="685800"/>
            <a:ext cx="6400800" cy="5410200"/>
          </a:xfrm>
          <a:prstGeom prst="rect">
            <a:avLst/>
          </a:prstGeom>
          <a:solidFill>
            <a:srgbClr val="4F6228">
              <a:alpha val="75000"/>
            </a:srgb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505200" y="914400"/>
            <a:ext cx="2875722" cy="105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Electric Vehicle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48130" name="Picture 2" descr="http://auto-kinesis.com/wp-content/uploads/2011/01/FocusElectric_4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38602" y="3429000"/>
            <a:ext cx="4343398" cy="28956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28" name="TextBox 27"/>
          <p:cNvSpPr txBox="1"/>
          <p:nvPr/>
        </p:nvSpPr>
        <p:spPr>
          <a:xfrm>
            <a:off x="1905000" y="1447800"/>
            <a:ext cx="5105400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Electric motors are the only means of propulsion.</a:t>
            </a:r>
          </a:p>
        </p:txBody>
      </p:sp>
      <p:sp>
        <p:nvSpPr>
          <p:cNvPr id="3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905000" y="1849824"/>
            <a:ext cx="5867400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2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Vehicle must be charged by an external power source.</a:t>
            </a:r>
          </a:p>
          <a:p>
            <a:pPr>
              <a:lnSpc>
                <a:spcPts val="22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2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85800" y="2992019"/>
            <a:ext cx="4038600" cy="2951581"/>
            <a:chOff x="685800" y="3087329"/>
            <a:chExt cx="4038600" cy="2951581"/>
          </a:xfrm>
        </p:grpSpPr>
        <p:pic>
          <p:nvPicPr>
            <p:cNvPr id="38" name="Picture 2" descr="http://nissan-leaf.net/wp-content/uploads/2010/12/NissanLeaf3-500x332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85800" y="3087329"/>
              <a:ext cx="4038600" cy="2856271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</p:pic>
        <p:sp>
          <p:nvSpPr>
            <p:cNvPr id="17" name="Rectangle 16"/>
            <p:cNvSpPr/>
            <p:nvPr/>
          </p:nvSpPr>
          <p:spPr>
            <a:xfrm>
              <a:off x="685800" y="5715000"/>
              <a:ext cx="40386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133600" y="5638800"/>
              <a:ext cx="13887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Nissan Leaf</a:t>
              </a:r>
              <a:endParaRPr lang="en-US" sz="2000" b="1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447800" y="609600"/>
            <a:ext cx="7239000" cy="58674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828800" y="838200"/>
            <a:ext cx="2057400" cy="1533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Extended Range Electric Vehicle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05000" y="2597339"/>
            <a:ext cx="58674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Electric motors provide the propulsion.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962400" y="381000"/>
            <a:ext cx="4419600" cy="2057400"/>
            <a:chOff x="4633708" y="1295400"/>
            <a:chExt cx="3989592" cy="1689100"/>
          </a:xfrm>
        </p:grpSpPr>
        <p:pic>
          <p:nvPicPr>
            <p:cNvPr id="46088" name="Picture 8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633708" y="1295400"/>
              <a:ext cx="3989592" cy="168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Left Arrow 32"/>
            <p:cNvSpPr/>
            <p:nvPr/>
          </p:nvSpPr>
          <p:spPr>
            <a:xfrm>
              <a:off x="5334000" y="2222500"/>
              <a:ext cx="685800" cy="53340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Down Arrow 33"/>
            <p:cNvSpPr/>
            <p:nvPr/>
          </p:nvSpPr>
          <p:spPr>
            <a:xfrm>
              <a:off x="5105400" y="1384300"/>
              <a:ext cx="533400" cy="609600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905000" y="3165373"/>
            <a:ext cx="6019800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When battery is low, gasoline generator provides the electricity for the motor.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800600" y="4038600"/>
            <a:ext cx="35052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200"/>
              </a:lnSpc>
              <a:buFont typeface="Calibri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For emergency response, </a:t>
            </a:r>
            <a:r>
              <a:rPr lang="en-US" sz="2400" b="1" dirty="0" smtClean="0">
                <a:solidFill>
                  <a:srgbClr val="FFFF00"/>
                </a:solidFill>
              </a:rPr>
              <a:t>treat as a PHEV </a:t>
            </a:r>
            <a:r>
              <a:rPr lang="en-US" sz="2400" b="1" dirty="0" smtClean="0">
                <a:solidFill>
                  <a:schemeClr val="bg1"/>
                </a:solidFill>
              </a:rPr>
              <a:t>with…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57800" y="5029200"/>
            <a:ext cx="50292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a gasoline engine</a:t>
            </a:r>
          </a:p>
          <a:p>
            <a:pPr>
              <a:lnSpc>
                <a:spcPts val="2500"/>
              </a:lnSpc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high voltage battery</a:t>
            </a:r>
          </a:p>
          <a:p>
            <a:pPr>
              <a:lnSpc>
                <a:spcPts val="2500"/>
              </a:lnSpc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electric propulsion</a:t>
            </a:r>
          </a:p>
          <a:p>
            <a:pPr>
              <a:lnSpc>
                <a:spcPts val="2500"/>
              </a:lnSpc>
              <a:buFont typeface="Arial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 possible external power.</a:t>
            </a:r>
          </a:p>
        </p:txBody>
      </p:sp>
      <p:sp>
        <p:nvSpPr>
          <p:cNvPr id="4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1" name="Picture 50" descr="800px-2011_Chevrolet_Volt_1_--_04-21-20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" y="4038600"/>
            <a:ext cx="4285802" cy="228219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2667000" y="5715000"/>
            <a:ext cx="2004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Chevrolet Volt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990600" y="1371600"/>
            <a:ext cx="7162800" cy="4876800"/>
          </a:xfrm>
          <a:prstGeom prst="rect">
            <a:avLst/>
          </a:prstGeom>
          <a:solidFill>
            <a:srgbClr val="FF0000">
              <a:alpha val="56078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905000" y="2133600"/>
            <a:ext cx="487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HEV / PHEV / EV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VEHICLE COMPONENTS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46082" name="Picture 2" descr="G:\Eric's Stuff\Activities 1 through 6\Activity3_Volt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6200000">
            <a:off x="790574" y="1323975"/>
            <a:ext cx="7588250" cy="6070600"/>
          </a:xfrm>
          <a:prstGeom prst="rect">
            <a:avLst/>
          </a:prstGeom>
          <a:noFill/>
        </p:spPr>
      </p:pic>
      <p:sp>
        <p:nvSpPr>
          <p:cNvPr id="21" name="Rectangle 20">
            <a:hlinkClick r:id="rId3" action="ppaction://hlinksldjump"/>
          </p:cNvPr>
          <p:cNvSpPr/>
          <p:nvPr/>
        </p:nvSpPr>
        <p:spPr>
          <a:xfrm>
            <a:off x="6781800" y="3124200"/>
            <a:ext cx="2362200" cy="1022555"/>
          </a:xfrm>
          <a:prstGeom prst="rect">
            <a:avLst/>
          </a:prstGeom>
          <a:solidFill>
            <a:srgbClr val="DDDDDD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200"/>
              </a:lnSpc>
            </a:pP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21145A08A06C48B4BBE98BD3183480" ma:contentTypeVersion="0" ma:contentTypeDescription="Create a new document." ma:contentTypeScope="" ma:versionID="341084f42406b07be4bf6f9932e41a74">
  <xsd:schema xmlns:xsd="http://www.w3.org/2001/XMLSchema" xmlns:p="http://schemas.microsoft.com/office/2006/metadata/properties" targetNamespace="http://schemas.microsoft.com/office/2006/metadata/properties" ma:root="true" ma:fieldsID="5c102609d9608d99b400295accdf9f3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Document Note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BF1A8C4-E7AB-4F74-A52F-A4C99A6176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F535233-4947-4BEE-9908-4B647F8F0C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D5ED0C-AFFD-4B67-AF98-08A06559DDD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10501</TotalTime>
  <Words>1575</Words>
  <Application>Microsoft Office PowerPoint</Application>
  <PresentationFormat>On-screen Show (4:3)</PresentationFormat>
  <Paragraphs>398</Paragraphs>
  <Slides>52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Company>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</dc:creator>
  <cp:lastModifiedBy>Christina Emery</cp:lastModifiedBy>
  <cp:revision>577</cp:revision>
  <dcterms:created xsi:type="dcterms:W3CDTF">2011-06-12T20:54:14Z</dcterms:created>
  <dcterms:modified xsi:type="dcterms:W3CDTF">2011-08-22T11:59:40Z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0x0101000121145A08A06C48B4BBE98BD3183480</vt:lpwstr>
  </property>
</Properties>
</file>